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65" r:id="rId5"/>
    <p:sldId id="310" r:id="rId6"/>
    <p:sldId id="321" r:id="rId7"/>
    <p:sldId id="322" r:id="rId8"/>
    <p:sldId id="323" r:id="rId9"/>
    <p:sldId id="324" r:id="rId10"/>
    <p:sldId id="325" r:id="rId11"/>
    <p:sldId id="326" r:id="rId12"/>
    <p:sldId id="331" r:id="rId13"/>
    <p:sldId id="334" r:id="rId14"/>
    <p:sldId id="330" r:id="rId15"/>
    <p:sldId id="329" r:id="rId16"/>
    <p:sldId id="333" r:id="rId17"/>
    <p:sldId id="327" r:id="rId18"/>
    <p:sldId id="328" r:id="rId19"/>
    <p:sldId id="335" r:id="rId20"/>
    <p:sldId id="338" r:id="rId21"/>
    <p:sldId id="339" r:id="rId22"/>
    <p:sldId id="336" r:id="rId23"/>
    <p:sldId id="341" r:id="rId24"/>
    <p:sldId id="342" r:id="rId25"/>
    <p:sldId id="343" r:id="rId26"/>
    <p:sldId id="355" r:id="rId27"/>
    <p:sldId id="315" r:id="rId28"/>
    <p:sldId id="344" r:id="rId29"/>
    <p:sldId id="346" r:id="rId30"/>
    <p:sldId id="347" r:id="rId31"/>
    <p:sldId id="348" r:id="rId32"/>
    <p:sldId id="349" r:id="rId33"/>
    <p:sldId id="356" r:id="rId34"/>
    <p:sldId id="350" r:id="rId35"/>
    <p:sldId id="351" r:id="rId36"/>
    <p:sldId id="352" r:id="rId37"/>
    <p:sldId id="358" r:id="rId38"/>
    <p:sldId id="364" r:id="rId39"/>
    <p:sldId id="360" r:id="rId40"/>
    <p:sldId id="353" r:id="rId41"/>
    <p:sldId id="361" r:id="rId42"/>
    <p:sldId id="357" r:id="rId43"/>
    <p:sldId id="363" r:id="rId44"/>
    <p:sldId id="359" r:id="rId45"/>
    <p:sldId id="365" r:id="rId46"/>
    <p:sldId id="366" r:id="rId47"/>
    <p:sldId id="367" r:id="rId48"/>
    <p:sldId id="368" r:id="rId49"/>
    <p:sldId id="371" r:id="rId50"/>
  </p:sldIdLst>
  <p:sldSz cx="12188825" cy="6858000"/>
  <p:notesSz cx="6858000" cy="9144000"/>
  <p:custDataLst>
    <p:tags r:id="rId53"/>
  </p:custDataLst>
  <p:defaultTextStyle>
    <a:defPPr rtl="0"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Μεσαίο στυλ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8" d="100"/>
          <a:sy n="88" d="100"/>
        </p:scale>
        <p:origin x="494" y="6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gs" Target="tags/tag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A14D5CE-94E2-421E-A773-17242EB2F00D}" type="datetime1">
              <a:rPr lang="el-GR" smtClean="0"/>
              <a:t>20/5/2019</a:t>
            </a:fld>
            <a:endParaRPr lang="el-GR" dirty="0"/>
          </a:p>
        </p:txBody>
      </p:sp>
      <p:sp>
        <p:nvSpPr>
          <p:cNvPr id="4" name="Σύμβολο κράτησης θέσης υποσέλιδου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5" name="Σύμβολο κράτησης θέσης αριθμού διαφάνειας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l-GR"/>
              <a:pPr algn="r" rtl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l-GR" noProof="0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F7C63F47-05B9-4E1C-B656-D164BA0F9FA8}" type="datetime1">
              <a:rPr lang="el-GR" smtClean="0"/>
              <a:pPr/>
              <a:t>20/5/2019</a:t>
            </a:fld>
            <a:endParaRPr lang="el-GR" dirty="0"/>
          </a:p>
        </p:txBody>
      </p:sp>
      <p:sp>
        <p:nvSpPr>
          <p:cNvPr id="4" name="Σύμβολο κράτησης θέσης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l-GR" noProof="0" dirty="0"/>
          </a:p>
        </p:txBody>
      </p:sp>
      <p:sp>
        <p:nvSpPr>
          <p:cNvPr id="5" name="Σύμβολο κράτησης θέσης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l-GR" noProof="0" dirty="0" smtClean="0"/>
              <a:t>Στυλ υποδείγματος κειμένου</a:t>
            </a:r>
            <a:endParaRPr lang="el-GR" noProof="0" dirty="0"/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l-GR" smtClean="0"/>
              <a:pPr/>
              <a:t>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95703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l-GR" smtClean="0"/>
              <a:pPr/>
              <a:t>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00820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l-GR" smtClean="0"/>
              <a:pPr/>
              <a:t>24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2467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l-GR" smtClean="0"/>
              <a:pPr/>
              <a:t>25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34391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l-GR" smtClean="0"/>
              <a:pPr/>
              <a:t>28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57554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el-GR" smtClean="0"/>
              <a:t>Στυλ κύριου τίτλου</a:t>
            </a:r>
            <a:endParaRPr lang="el-GR" noProof="0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l-GR" noProof="0" smtClean="0"/>
              <a:t>Κάντε κλικ για να επεξεργαστείτε τον υπότιτλο του υποδείγματος</a:t>
            </a:r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smtClean="0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l-GR" noProof="0" smtClean="0"/>
              <a:t>Επεξεργασία στυλ υποδείγματος κειμένου</a:t>
            </a:r>
          </a:p>
          <a:p>
            <a:pPr lvl="1" rtl="0"/>
            <a:r>
              <a:rPr lang="el-GR" noProof="0" smtClean="0"/>
              <a:t>Δεύτερου επιπέδου</a:t>
            </a:r>
          </a:p>
          <a:p>
            <a:pPr lvl="2" rtl="0"/>
            <a:r>
              <a:rPr lang="el-GR" noProof="0" smtClean="0"/>
              <a:t>Τρίτου επιπέδου</a:t>
            </a:r>
          </a:p>
          <a:p>
            <a:pPr lvl="3" rtl="0"/>
            <a:r>
              <a:rPr lang="el-GR" noProof="0" smtClean="0"/>
              <a:t>Τέταρτου επιπέδου</a:t>
            </a:r>
          </a:p>
          <a:p>
            <a:pPr lvl="4" rtl="0"/>
            <a:r>
              <a:rPr lang="el-GR" noProof="0" smtClean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0FC8B3-0C6B-4133-A373-F3C43F55CCD3}" type="datetime1">
              <a:rPr lang="el-GR" smtClean="0"/>
              <a:pPr/>
              <a:t>20/5/2019</a:t>
            </a:fld>
            <a:endParaRPr lang="el-GR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el-GR" smtClean="0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el-GR" noProof="0" smtClean="0"/>
              <a:t>Επεξεργασία στυλ υποδείγματος κειμένου</a:t>
            </a:r>
          </a:p>
          <a:p>
            <a:pPr lvl="1" rtl="0"/>
            <a:r>
              <a:rPr lang="el-GR" noProof="0" smtClean="0"/>
              <a:t>Δεύτερου επιπέδου</a:t>
            </a:r>
          </a:p>
          <a:p>
            <a:pPr lvl="2" rtl="0"/>
            <a:r>
              <a:rPr lang="el-GR" noProof="0" smtClean="0"/>
              <a:t>Τρίτου επιπέδου</a:t>
            </a:r>
          </a:p>
          <a:p>
            <a:pPr lvl="3" rtl="0"/>
            <a:r>
              <a:rPr lang="el-GR" noProof="0" smtClean="0"/>
              <a:t>Τέταρτου επιπέδου</a:t>
            </a:r>
          </a:p>
          <a:p>
            <a:pPr lvl="4" rtl="0"/>
            <a:r>
              <a:rPr lang="el-GR" noProof="0" smtClean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F522F7A-0DB9-4501-98EC-2CBCF555D736}" type="datetime1">
              <a:rPr lang="el-GR" smtClean="0"/>
              <a:pPr/>
              <a:t>20/5/2019</a:t>
            </a:fld>
            <a:endParaRPr lang="el-GR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smtClean="0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περιεχομένου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el-GR" noProof="0" smtClean="0"/>
              <a:t>Επεξεργασία στυλ υποδείγματος κειμένου</a:t>
            </a:r>
          </a:p>
          <a:p>
            <a:pPr lvl="1" rtl="0"/>
            <a:r>
              <a:rPr lang="el-GR" noProof="0" smtClean="0"/>
              <a:t>Δεύτερου επιπέδου</a:t>
            </a:r>
          </a:p>
          <a:p>
            <a:pPr lvl="2" rtl="0"/>
            <a:r>
              <a:rPr lang="el-GR" noProof="0" smtClean="0"/>
              <a:t>Τρίτου επιπέδου</a:t>
            </a:r>
          </a:p>
          <a:p>
            <a:pPr lvl="3" rtl="0"/>
            <a:r>
              <a:rPr lang="el-GR" noProof="0" smtClean="0"/>
              <a:t>Τέταρτου επιπέδου</a:t>
            </a:r>
          </a:p>
          <a:p>
            <a:pPr lvl="4" rtl="0"/>
            <a:r>
              <a:rPr lang="el-GR" noProof="0" smtClean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1E8C6A-4A6D-485F-96EB-FC65364BEB94}" type="datetime1">
              <a:rPr lang="el-GR" smtClean="0"/>
              <a:pPr/>
              <a:t>20/5/2019</a:t>
            </a:fld>
            <a:endParaRPr lang="el-GR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el-GR" smtClean="0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κειμένου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l-GR" noProof="0" smtClean="0"/>
              <a:t>Επεξεργασία στυλ υποδείγματος κειμένου</a:t>
            </a:r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941782F-5A7F-49CD-B68F-C6DA1453E4EE}" type="datetime1">
              <a:rPr lang="el-GR" smtClean="0"/>
              <a:pPr/>
              <a:t>20/5/2019</a:t>
            </a:fld>
            <a:endParaRPr lang="el-GR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smtClean="0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περιεχομένου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l-GR" noProof="0" smtClean="0"/>
              <a:t>Επεξεργασία στυλ υποδείγματος κειμένου</a:t>
            </a:r>
          </a:p>
          <a:p>
            <a:pPr lvl="1" rtl="0"/>
            <a:r>
              <a:rPr lang="el-GR" noProof="0" smtClean="0"/>
              <a:t>Δεύτερου επιπέδου</a:t>
            </a:r>
          </a:p>
          <a:p>
            <a:pPr lvl="2" rtl="0"/>
            <a:r>
              <a:rPr lang="el-GR" noProof="0" smtClean="0"/>
              <a:t>Τρίτου επιπέδου</a:t>
            </a:r>
          </a:p>
          <a:p>
            <a:pPr lvl="3" rtl="0"/>
            <a:r>
              <a:rPr lang="el-GR" noProof="0" smtClean="0"/>
              <a:t>Τέταρτου επιπέδου</a:t>
            </a:r>
          </a:p>
          <a:p>
            <a:pPr lvl="4" rtl="0"/>
            <a:r>
              <a:rPr lang="el-GR" noProof="0" smtClean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περιεχομένου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l-GR" noProof="0" smtClean="0"/>
              <a:t>Επεξεργασία στυλ υποδείγματος κειμένου</a:t>
            </a:r>
          </a:p>
          <a:p>
            <a:pPr lvl="1" rtl="0"/>
            <a:r>
              <a:rPr lang="el-GR" noProof="0" smtClean="0"/>
              <a:t>Δεύτερου επιπέδου</a:t>
            </a:r>
          </a:p>
          <a:p>
            <a:pPr lvl="2" rtl="0"/>
            <a:r>
              <a:rPr lang="el-GR" noProof="0" smtClean="0"/>
              <a:t>Τρίτου επιπέδου</a:t>
            </a:r>
          </a:p>
          <a:p>
            <a:pPr lvl="3" rtl="0"/>
            <a:r>
              <a:rPr lang="el-GR" noProof="0" smtClean="0"/>
              <a:t>Τέταρτου επιπέδου</a:t>
            </a:r>
          </a:p>
          <a:p>
            <a:pPr lvl="4" rtl="0"/>
            <a:r>
              <a:rPr lang="el-GR" noProof="0" smtClean="0"/>
              <a:t>Πέμπτου επιπέδου</a:t>
            </a:r>
            <a:endParaRPr lang="el-GR" noProof="0" dirty="0"/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B188566-0978-4C4B-906C-C00F29C9E565}" type="datetime1">
              <a:rPr lang="el-GR" smtClean="0"/>
              <a:pPr/>
              <a:t>20/5/2019</a:t>
            </a:fld>
            <a:endParaRPr lang="el-GR" dirty="0"/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l-GR" smtClean="0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κειμένου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l-GR" noProof="0" smtClean="0"/>
              <a:t>Επεξεργασία στυλ υποδείγματος κειμένου</a:t>
            </a:r>
          </a:p>
        </p:txBody>
      </p:sp>
      <p:sp>
        <p:nvSpPr>
          <p:cNvPr id="4" name="Σύμβολο κράτησης θέσης περιεχομένου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l-GR" noProof="0" smtClean="0"/>
              <a:t>Επεξεργασία στυλ υποδείγματος κειμένου</a:t>
            </a:r>
          </a:p>
          <a:p>
            <a:pPr lvl="1" rtl="0"/>
            <a:r>
              <a:rPr lang="el-GR" noProof="0" smtClean="0"/>
              <a:t>Δεύτερου επιπέδου</a:t>
            </a:r>
          </a:p>
          <a:p>
            <a:pPr lvl="2" rtl="0"/>
            <a:r>
              <a:rPr lang="el-GR" noProof="0" smtClean="0"/>
              <a:t>Τρίτου επιπέδου</a:t>
            </a:r>
          </a:p>
          <a:p>
            <a:pPr lvl="3" rtl="0"/>
            <a:r>
              <a:rPr lang="el-GR" noProof="0" smtClean="0"/>
              <a:t>Τέταρτου επιπέδου</a:t>
            </a:r>
          </a:p>
          <a:p>
            <a:pPr lvl="4" rtl="0"/>
            <a:r>
              <a:rPr lang="el-GR" noProof="0" smtClean="0"/>
              <a:t>Πέμπτου επιπέδου</a:t>
            </a:r>
            <a:endParaRPr lang="el-GR" noProof="0" dirty="0"/>
          </a:p>
        </p:txBody>
      </p:sp>
      <p:sp>
        <p:nvSpPr>
          <p:cNvPr id="5" name="Σύμβολο κράτησης θέσης κειμένου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l-GR" noProof="0" smtClean="0"/>
              <a:t>Επεξεργασία στυλ υποδείγματος κειμένου</a:t>
            </a:r>
          </a:p>
        </p:txBody>
      </p:sp>
      <p:sp>
        <p:nvSpPr>
          <p:cNvPr id="6" name="Σύμβολο κράτησης θέσης περιεχομένου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l-GR" noProof="0" smtClean="0"/>
              <a:t>Επεξεργασία στυλ υποδείγματος κειμένου</a:t>
            </a:r>
          </a:p>
          <a:p>
            <a:pPr lvl="1" rtl="0"/>
            <a:r>
              <a:rPr lang="el-GR" noProof="0" smtClean="0"/>
              <a:t>Δεύτερου επιπέδου</a:t>
            </a:r>
          </a:p>
          <a:p>
            <a:pPr lvl="2" rtl="0"/>
            <a:r>
              <a:rPr lang="el-GR" noProof="0" smtClean="0"/>
              <a:t>Τρίτου επιπέδου</a:t>
            </a:r>
          </a:p>
          <a:p>
            <a:pPr lvl="3" rtl="0"/>
            <a:r>
              <a:rPr lang="el-GR" noProof="0" smtClean="0"/>
              <a:t>Τέταρτου επιπέδου</a:t>
            </a:r>
          </a:p>
          <a:p>
            <a:pPr lvl="4" rtl="0"/>
            <a:r>
              <a:rPr lang="el-GR" noProof="0" smtClean="0"/>
              <a:t>Πέμπτου επιπέδου</a:t>
            </a:r>
            <a:endParaRPr lang="el-GR" noProof="0" dirty="0"/>
          </a:p>
        </p:txBody>
      </p:sp>
      <p:sp>
        <p:nvSpPr>
          <p:cNvPr id="7" name="Σύμβολο κράτησης θέσης ημερομηνίας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A4A54F1-8371-4517-9AE2-339F6F9642B4}" type="datetime1">
              <a:rPr lang="el-GR" smtClean="0"/>
              <a:pPr/>
              <a:t>20/5/2019</a:t>
            </a:fld>
            <a:endParaRPr lang="el-GR" dirty="0"/>
          </a:p>
        </p:txBody>
      </p:sp>
      <p:sp>
        <p:nvSpPr>
          <p:cNvPr id="8" name="Σύμβολο κράτησης θέσης υποσέλιδου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9" name="Σύμβολο κράτησης θέσης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smtClean="0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3C0F0B0-2F8F-4F66-A8AF-B164837EAE99}" type="datetime1">
              <a:rPr lang="el-GR" smtClean="0"/>
              <a:pPr/>
              <a:t>20/5/2019</a:t>
            </a:fld>
            <a:endParaRPr lang="el-GR" dirty="0"/>
          </a:p>
        </p:txBody>
      </p:sp>
      <p:sp>
        <p:nvSpPr>
          <p:cNvPr id="4" name="Σύμβολο κράτησης θέσης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5" name="Σύμβολο κράτησης θέσης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ημερομηνίας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515D76-C5F8-4308-AFA2-4800D5FB5236}" type="datetime1">
              <a:rPr lang="el-GR" smtClean="0"/>
              <a:pPr/>
              <a:t>20/5/2019</a:t>
            </a:fld>
            <a:endParaRPr lang="el-GR" dirty="0"/>
          </a:p>
        </p:txBody>
      </p:sp>
      <p:sp>
        <p:nvSpPr>
          <p:cNvPr id="3" name="Σύμβολο κράτησης θέσης υποσέλιδου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l-GR" smtClean="0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περιεχομένου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l-GR" noProof="0" smtClean="0"/>
              <a:t>Επεξεργασία στυλ υποδείγματος κειμένου</a:t>
            </a:r>
          </a:p>
          <a:p>
            <a:pPr lvl="1" rtl="0"/>
            <a:r>
              <a:rPr lang="el-GR" noProof="0" smtClean="0"/>
              <a:t>Δεύτερου επιπέδου</a:t>
            </a:r>
          </a:p>
          <a:p>
            <a:pPr lvl="2" rtl="0"/>
            <a:r>
              <a:rPr lang="el-GR" noProof="0" smtClean="0"/>
              <a:t>Τρίτου επιπέδου</a:t>
            </a:r>
          </a:p>
          <a:p>
            <a:pPr lvl="3" rtl="0"/>
            <a:r>
              <a:rPr lang="el-GR" noProof="0" smtClean="0"/>
              <a:t>Τέταρτου επιπέδου</a:t>
            </a:r>
          </a:p>
          <a:p>
            <a:pPr lvl="4" rtl="0"/>
            <a:r>
              <a:rPr lang="el-GR" noProof="0" smtClean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κειμένου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l-GR" noProof="0" smtClean="0"/>
              <a:t>Επεξεργασία στυλ υποδείγματος κειμένου</a:t>
            </a:r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313C684-8691-4479-BADE-5A6DE08A7F61}" type="datetime1">
              <a:rPr lang="el-GR" smtClean="0"/>
              <a:pPr/>
              <a:t>20/5/2019</a:t>
            </a:fld>
            <a:endParaRPr lang="el-GR" dirty="0"/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Σύμβολο κράτησης θέσης εικόνας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l-GR" noProof="0" smtClean="0"/>
              <a:t>Κάντε κλικ στο εικονίδιο για να προσθέσετε εικόνα</a:t>
            </a:r>
            <a:endParaRPr lang="el-GR" noProof="0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l-GR" smtClean="0"/>
              <a:t>Στυλ κύριου τίτλου</a:t>
            </a:r>
            <a:endParaRPr lang="el-GR" noProof="0" dirty="0"/>
          </a:p>
        </p:txBody>
      </p:sp>
      <p:sp>
        <p:nvSpPr>
          <p:cNvPr id="4" name="Σύμβολο κράτησης θέσης κειμένου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l-GR" noProof="0" smtClean="0"/>
              <a:t>Επεξεργασία στυλ υποδείγματος κειμένου</a:t>
            </a:r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C50843-64CE-44BE-A859-97B618FF540B}" type="datetime1">
              <a:rPr lang="el-GR" smtClean="0"/>
              <a:pPr/>
              <a:t>20/5/2019</a:t>
            </a:fld>
            <a:endParaRPr lang="el-GR" dirty="0"/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l-GR" noProof="0"/>
              <a:pPr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τίτλου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l-GR" dirty="0" smtClean="0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κειμένου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l-GR" noProof="0" dirty="0"/>
              <a:t>Στυλ υποδείγματος κειμένου</a:t>
            </a:r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1673F-ECC7-42DC-96C0-8951E5A86711}" type="datetime1">
              <a:rPr lang="el-GR" smtClean="0"/>
              <a:pPr/>
              <a:t>20/5/2019</a:t>
            </a:fld>
            <a:endParaRPr lang="el-GR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Τίτλος 2"/>
          <p:cNvSpPr>
            <a:spLocks noGrp="1"/>
          </p:cNvSpPr>
          <p:nvPr>
            <p:ph type="ctrTitle"/>
          </p:nvPr>
        </p:nvSpPr>
        <p:spPr>
          <a:xfrm>
            <a:off x="531812" y="457200"/>
            <a:ext cx="8229600" cy="2895600"/>
          </a:xfrm>
        </p:spPr>
        <p:txBody>
          <a:bodyPr rtlCol="0"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 and Predictions on Twitter Reviews</a:t>
            </a:r>
          </a:p>
        </p:txBody>
      </p:sp>
      <p:sp>
        <p:nvSpPr>
          <p:cNvPr id="4" name="Υπότιτλος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dirty="0">
                <a:solidFill>
                  <a:schemeClr val="tx1"/>
                </a:solidFill>
              </a:rPr>
              <a:t>Sevi Yfanti - 1994</a:t>
            </a:r>
          </a:p>
          <a:p>
            <a:r>
              <a:rPr lang="en-US" dirty="0">
                <a:solidFill>
                  <a:schemeClr val="tx1"/>
                </a:solidFill>
              </a:rPr>
              <a:t>Vasilis </a:t>
            </a:r>
            <a:r>
              <a:rPr lang="en-US" dirty="0" err="1">
                <a:solidFill>
                  <a:schemeClr val="tx1"/>
                </a:solidFill>
              </a:rPr>
              <a:t>Zaridis</a:t>
            </a:r>
            <a:r>
              <a:rPr lang="en-US" dirty="0">
                <a:solidFill>
                  <a:schemeClr val="tx1"/>
                </a:solidFill>
              </a:rPr>
              <a:t> - 2013</a:t>
            </a:r>
          </a:p>
          <a:p>
            <a:r>
              <a:rPr lang="en-US" dirty="0">
                <a:solidFill>
                  <a:schemeClr val="tx1"/>
                </a:solidFill>
              </a:rPr>
              <a:t>Panagiotis </a:t>
            </a:r>
            <a:r>
              <a:rPr lang="en-US" dirty="0" err="1">
                <a:solidFill>
                  <a:schemeClr val="tx1"/>
                </a:solidFill>
              </a:rPr>
              <a:t>Grigoriadis</a:t>
            </a:r>
            <a:r>
              <a:rPr lang="en-US" dirty="0">
                <a:solidFill>
                  <a:schemeClr val="tx1"/>
                </a:solidFill>
              </a:rPr>
              <a:t> - 1833</a:t>
            </a:r>
          </a:p>
          <a:p>
            <a:pPr rtl="0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720" y="3200400"/>
            <a:ext cx="3827614" cy="3200400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381000"/>
            <a:ext cx="3644339" cy="3110049"/>
          </a:xfrm>
          <a:prstGeom prst="rect">
            <a:avLst/>
          </a:prstGeom>
        </p:spPr>
      </p:pic>
      <p:pic>
        <p:nvPicPr>
          <p:cNvPr id="4" name="Εικόνα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486" y="381000"/>
            <a:ext cx="3695249" cy="310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4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293813" y="76200"/>
            <a:ext cx="9247758" cy="9839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Analysis</a:t>
            </a:r>
            <a:r>
              <a:rPr lang="el-GR" dirty="0" smtClean="0"/>
              <a:t> (</a:t>
            </a:r>
            <a:r>
              <a:rPr lang="es-AR" dirty="0"/>
              <a:t>3</a:t>
            </a:r>
            <a:r>
              <a:rPr lang="el-GR" dirty="0" smtClean="0"/>
              <a:t>) 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>Negative reviews on each company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l-GR" dirty="0"/>
          </a:p>
        </p:txBody>
      </p:sp>
      <p:pic>
        <p:nvPicPr>
          <p:cNvPr id="6" name="Εικόνα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1219200"/>
            <a:ext cx="9384077" cy="52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5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293813" y="76200"/>
            <a:ext cx="9247758" cy="9839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Analysis</a:t>
            </a:r>
            <a:r>
              <a:rPr lang="el-GR" dirty="0" smtClean="0"/>
              <a:t> (</a:t>
            </a:r>
            <a:r>
              <a:rPr lang="es-AR" dirty="0" smtClean="0"/>
              <a:t>4</a:t>
            </a:r>
            <a:r>
              <a:rPr lang="el-GR" dirty="0" smtClean="0"/>
              <a:t>) 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>Negative reasons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l-GR" dirty="0"/>
          </a:p>
        </p:txBody>
      </p:sp>
      <p:pic>
        <p:nvPicPr>
          <p:cNvPr id="3" name="Εικόνα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20" y="1049308"/>
            <a:ext cx="10391775" cy="562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4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293813" y="76200"/>
            <a:ext cx="9247758" cy="9839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Analysis</a:t>
            </a:r>
            <a:r>
              <a:rPr lang="el-GR" dirty="0" smtClean="0"/>
              <a:t> (</a:t>
            </a:r>
            <a:r>
              <a:rPr lang="es-AR" dirty="0"/>
              <a:t>5</a:t>
            </a:r>
            <a:r>
              <a:rPr lang="el-GR" dirty="0" smtClean="0"/>
              <a:t>) 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>Maping tweets on world map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l-GR" dirty="0"/>
          </a:p>
        </p:txBody>
      </p:sp>
      <p:pic>
        <p:nvPicPr>
          <p:cNvPr id="7" name="Θέση περιεχομένου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484" y="1371599"/>
            <a:ext cx="7039328" cy="528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2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 smtClean="0"/>
              <a:t>Natural Language Processing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The process of </a:t>
            </a:r>
            <a:r>
              <a:rPr lang="en-US" dirty="0" smtClean="0"/>
              <a:t>programming computers </a:t>
            </a:r>
            <a:r>
              <a:rPr lang="en-US" dirty="0"/>
              <a:t>to process and analyze large amounts of natural </a:t>
            </a:r>
            <a:r>
              <a:rPr lang="en-US" dirty="0" smtClean="0"/>
              <a:t>language data</a:t>
            </a:r>
          </a:p>
          <a:p>
            <a:endParaRPr lang="en-US" dirty="0"/>
          </a:p>
          <a:p>
            <a:r>
              <a:rPr lang="en-US" dirty="0" smtClean="0"/>
              <a:t>Essentially, converting text into vectors of real numbers.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3010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Natural Language </a:t>
            </a:r>
            <a:r>
              <a:rPr lang="es-AR" dirty="0" smtClean="0"/>
              <a:t>Processing </a:t>
            </a:r>
            <a:r>
              <a:rPr lang="en-US" dirty="0" smtClean="0"/>
              <a:t>(1)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Removal  of  Twitter </a:t>
            </a:r>
            <a:r>
              <a:rPr lang="en-US" b="1" dirty="0"/>
              <a:t>Handles (@user)</a:t>
            </a:r>
          </a:p>
          <a:p>
            <a:r>
              <a:rPr lang="en-US" b="1" dirty="0" smtClean="0"/>
              <a:t>Removal of </a:t>
            </a:r>
            <a:r>
              <a:rPr lang="en-US" b="1" dirty="0"/>
              <a:t>Punctuations, Numbers, and Special Characters</a:t>
            </a:r>
          </a:p>
          <a:p>
            <a:r>
              <a:rPr lang="en-US" b="1" dirty="0"/>
              <a:t>Removal of Stop </a:t>
            </a:r>
            <a:r>
              <a:rPr lang="en-US" b="1" dirty="0" smtClean="0"/>
              <a:t>Words,  </a:t>
            </a:r>
            <a:r>
              <a:rPr lang="en-US" b="1" dirty="0"/>
              <a:t>Short </a:t>
            </a:r>
            <a:r>
              <a:rPr lang="en-US" b="1" dirty="0" smtClean="0"/>
              <a:t>Words and Rare words</a:t>
            </a:r>
          </a:p>
          <a:p>
            <a:r>
              <a:rPr lang="en-US" b="1" dirty="0" smtClean="0"/>
              <a:t>Lower case transformation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8711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 smtClean="0"/>
              <a:t>WordCloud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All Sentiments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690" y="1905000"/>
            <a:ext cx="655192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0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 smtClean="0"/>
              <a:t>WordCloud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Positive Sentiment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8557" y="1905000"/>
            <a:ext cx="654218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0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 smtClean="0"/>
              <a:t>WordCloud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Negative Sentiment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087" y="1905000"/>
            <a:ext cx="652312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5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Understanding the impact of Hashtags on tweets sentiment</a:t>
            </a:r>
            <a:br>
              <a:rPr lang="en-US" b="1" dirty="0"/>
            </a:b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612" y="2057400"/>
            <a:ext cx="8667751" cy="378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0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Τίτλος 12"/>
          <p:cNvSpPr>
            <a:spLocks noGrp="1"/>
          </p:cNvSpPr>
          <p:nvPr>
            <p:ph type="title"/>
          </p:nvPr>
        </p:nvSpPr>
        <p:spPr>
          <a:xfrm>
            <a:off x="1502506" y="381000"/>
            <a:ext cx="9144001" cy="1371600"/>
          </a:xfrm>
        </p:spPr>
        <p:txBody>
          <a:bodyPr rtlCol="0"/>
          <a:lstStyle/>
          <a:p>
            <a:pPr algn="ctr" rtl="0"/>
            <a:r>
              <a:rPr lang="en-US" b="1" dirty="0" smtClean="0"/>
              <a:t>Chapters</a:t>
            </a:r>
            <a:endParaRPr lang="el-GR" b="1" dirty="0"/>
          </a:p>
        </p:txBody>
      </p:sp>
      <p:sp>
        <p:nvSpPr>
          <p:cNvPr id="14" name="Σύμβολο κράτησης θέσης περιεχομένου 13"/>
          <p:cNvSpPr>
            <a:spLocks noGrp="1"/>
          </p:cNvSpPr>
          <p:nvPr>
            <p:ph idx="1"/>
          </p:nvPr>
        </p:nvSpPr>
        <p:spPr>
          <a:xfrm>
            <a:off x="2894012" y="1904999"/>
            <a:ext cx="7762792" cy="4114801"/>
          </a:xfrm>
        </p:spPr>
        <p:txBody>
          <a:bodyPr rtlCol="0">
            <a:normAutofit/>
          </a:bodyPr>
          <a:lstStyle/>
          <a:p>
            <a:pPr rtl="0"/>
            <a:r>
              <a:rPr lang="en-US" dirty="0" smtClean="0"/>
              <a:t>Dataset</a:t>
            </a:r>
            <a:endParaRPr lang="el-GR" dirty="0" smtClean="0"/>
          </a:p>
          <a:p>
            <a:pPr rtl="0"/>
            <a:r>
              <a:rPr lang="en-US" dirty="0" smtClean="0"/>
              <a:t>Preprocessing </a:t>
            </a:r>
            <a:endParaRPr lang="el-GR" dirty="0" smtClean="0"/>
          </a:p>
          <a:p>
            <a:pPr lvl="1"/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Natural </a:t>
            </a:r>
            <a:r>
              <a:rPr lang="en-US" dirty="0"/>
              <a:t>Language </a:t>
            </a:r>
            <a:r>
              <a:rPr lang="en-US" dirty="0" smtClean="0"/>
              <a:t>Processing</a:t>
            </a:r>
          </a:p>
          <a:p>
            <a:r>
              <a:rPr lang="en-US" dirty="0" smtClean="0"/>
              <a:t>Predictions </a:t>
            </a:r>
          </a:p>
          <a:p>
            <a:pPr lvl="1"/>
            <a:r>
              <a:rPr lang="en-US" dirty="0" smtClean="0"/>
              <a:t>ML algorithms</a:t>
            </a:r>
          </a:p>
          <a:p>
            <a:pPr lvl="1"/>
            <a:r>
              <a:rPr lang="en-US" dirty="0" smtClean="0"/>
              <a:t>Neural Networks</a:t>
            </a:r>
            <a:endParaRPr lang="en-US" dirty="0" smtClean="0"/>
          </a:p>
          <a:p>
            <a:pPr rtl="0"/>
            <a:r>
              <a:rPr lang="en-US" dirty="0" smtClean="0"/>
              <a:t>Conclusion</a:t>
            </a:r>
            <a:endParaRPr lang="en-US" dirty="0" smtClean="0"/>
          </a:p>
          <a:p>
            <a:pPr marL="2317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Understanding the impact of Hashtags on tweets sentiment</a:t>
            </a:r>
            <a:br>
              <a:rPr lang="en-US" b="1" dirty="0"/>
            </a:b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3" y="1752600"/>
            <a:ext cx="8915400" cy="415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6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Understanding the impact of Hashtags on tweets sentiment</a:t>
            </a:r>
            <a:br>
              <a:rPr lang="en-US" b="1" dirty="0"/>
            </a:b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3" y="1981200"/>
            <a:ext cx="8740330" cy="404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Word </a:t>
            </a:r>
            <a:r>
              <a:rPr lang="en-US" b="1" dirty="0" err="1"/>
              <a:t>Embeddings</a:t>
            </a:r>
            <a:r>
              <a:rPr lang="en-US" dirty="0"/>
              <a:t/>
            </a:r>
            <a:br>
              <a:rPr lang="en-US" dirty="0"/>
            </a:b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/>
              <a:t>word embe</a:t>
            </a:r>
            <a:r>
              <a:rPr lang="en-US" u="sng" dirty="0"/>
              <a:t>d</a:t>
            </a:r>
            <a:r>
              <a:rPr lang="en-US" dirty="0"/>
              <a:t>ding is a learned representation for text where words that have the same meaning have a similar representation.</a:t>
            </a:r>
          </a:p>
          <a:p>
            <a:r>
              <a:rPr lang="en-US" dirty="0" smtClean="0"/>
              <a:t>Bag of Words</a:t>
            </a:r>
          </a:p>
          <a:p>
            <a:r>
              <a:rPr lang="en-US" dirty="0" smtClean="0"/>
              <a:t>TF – IDF</a:t>
            </a:r>
          </a:p>
          <a:p>
            <a:r>
              <a:rPr lang="en-US" dirty="0" smtClean="0"/>
              <a:t>Word2Vec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In contrast with One-Hot-Encoding, where each variable is independent</a:t>
            </a:r>
          </a:p>
          <a:p>
            <a:endParaRPr lang="en-US" dirty="0" smtClean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9971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Apply Classic Machine Learning Algorithms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only ‘text’ processed column</a:t>
            </a:r>
          </a:p>
          <a:p>
            <a:r>
              <a:rPr lang="en-US" dirty="0" smtClean="0"/>
              <a:t>Applied all the Algorithms we were taught during the semester</a:t>
            </a:r>
          </a:p>
          <a:p>
            <a:r>
              <a:rPr lang="en-US" dirty="0" smtClean="0"/>
              <a:t>Made time and accuracy comparisons</a:t>
            </a:r>
          </a:p>
          <a:p>
            <a:r>
              <a:rPr lang="en-US" dirty="0" smtClean="0"/>
              <a:t>Used all 3 word embedding techniques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2481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en-US" dirty="0" smtClean="0"/>
              <a:t>Predictions</a:t>
            </a:r>
            <a:endParaRPr lang="el-GR" dirty="0"/>
          </a:p>
        </p:txBody>
      </p:sp>
      <p:sp>
        <p:nvSpPr>
          <p:cNvPr id="3" name="Σύμβολο κράτησης θέσης κειμένου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 smtClean="0"/>
              <a:t>Bag of words</a:t>
            </a:r>
            <a:endParaRPr lang="el-GR" dirty="0"/>
          </a:p>
        </p:txBody>
      </p:sp>
      <p:graphicFrame>
        <p:nvGraphicFramePr>
          <p:cNvPr id="8" name="Θέση περιεχομένου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642423"/>
              </p:ext>
            </p:extLst>
          </p:nvPr>
        </p:nvGraphicFramePr>
        <p:xfrm>
          <a:off x="1522413" y="2743200"/>
          <a:ext cx="4416426" cy="4043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2142">
                  <a:extLst>
                    <a:ext uri="{9D8B030D-6E8A-4147-A177-3AD203B41FA5}">
                      <a16:colId xmlns:a16="http://schemas.microsoft.com/office/drawing/2014/main" val="2000877305"/>
                    </a:ext>
                  </a:extLst>
                </a:gridCol>
                <a:gridCol w="1472142">
                  <a:extLst>
                    <a:ext uri="{9D8B030D-6E8A-4147-A177-3AD203B41FA5}">
                      <a16:colId xmlns:a16="http://schemas.microsoft.com/office/drawing/2014/main" val="595818807"/>
                    </a:ext>
                  </a:extLst>
                </a:gridCol>
                <a:gridCol w="1472142">
                  <a:extLst>
                    <a:ext uri="{9D8B030D-6E8A-4147-A177-3AD203B41FA5}">
                      <a16:colId xmlns:a16="http://schemas.microsoft.com/office/drawing/2014/main" val="3776763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Accuracy(%)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Time(sec)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3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 Regression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76.3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0.73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02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76.8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6.5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83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KNN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0.003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849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022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</a:t>
                      </a:r>
                      <a:r>
                        <a:rPr lang="en-US" baseline="0" dirty="0" smtClean="0"/>
                        <a:t> Tree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66.8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88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Naïve</a:t>
                      </a:r>
                      <a:r>
                        <a:rPr lang="en-US" baseline="0" dirty="0" smtClean="0"/>
                        <a:t> Bayes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39.9</a:t>
                      </a:r>
                      <a:endParaRPr lang="el-GR" dirty="0" smtClean="0"/>
                    </a:p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0.28</a:t>
                      </a:r>
                      <a:endParaRPr lang="el-GR" dirty="0" smtClean="0"/>
                    </a:p>
                    <a:p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51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Gradient Boosting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71.2</a:t>
                      </a:r>
                      <a:endParaRPr lang="el-GR" dirty="0" smtClean="0"/>
                    </a:p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2.8</a:t>
                      </a:r>
                      <a:endParaRPr lang="el-GR" dirty="0" smtClean="0"/>
                    </a:p>
                    <a:p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83043"/>
                  </a:ext>
                </a:extLst>
              </a:tr>
            </a:tbl>
          </a:graphicData>
        </a:graphic>
      </p:graphicFrame>
      <p:sp>
        <p:nvSpPr>
          <p:cNvPr id="5" name="Σύμβολο κράτησης θέσης κειμένου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en-US" dirty="0" err="1" smtClean="0"/>
              <a:t>Tf</a:t>
            </a:r>
            <a:r>
              <a:rPr lang="en-US" dirty="0" smtClean="0"/>
              <a:t> - </a:t>
            </a:r>
            <a:r>
              <a:rPr lang="en-US" dirty="0" err="1" smtClean="0"/>
              <a:t>idf</a:t>
            </a:r>
            <a:endParaRPr lang="el-GR" dirty="0"/>
          </a:p>
        </p:txBody>
      </p:sp>
      <p:graphicFrame>
        <p:nvGraphicFramePr>
          <p:cNvPr id="10" name="Θέση περιεχομένου 9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649861397"/>
              </p:ext>
            </p:extLst>
          </p:nvPr>
        </p:nvGraphicFramePr>
        <p:xfrm>
          <a:off x="6249988" y="2743200"/>
          <a:ext cx="4416426" cy="4048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2142">
                  <a:extLst>
                    <a:ext uri="{9D8B030D-6E8A-4147-A177-3AD203B41FA5}">
                      <a16:colId xmlns:a16="http://schemas.microsoft.com/office/drawing/2014/main" val="994698296"/>
                    </a:ext>
                  </a:extLst>
                </a:gridCol>
                <a:gridCol w="1472142">
                  <a:extLst>
                    <a:ext uri="{9D8B030D-6E8A-4147-A177-3AD203B41FA5}">
                      <a16:colId xmlns:a16="http://schemas.microsoft.com/office/drawing/2014/main" val="3667107015"/>
                    </a:ext>
                  </a:extLst>
                </a:gridCol>
                <a:gridCol w="1472142">
                  <a:extLst>
                    <a:ext uri="{9D8B030D-6E8A-4147-A177-3AD203B41FA5}">
                      <a16:colId xmlns:a16="http://schemas.microsoft.com/office/drawing/2014/main" val="2992983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Accuracy(%)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Time(sec)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1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Logistic Regression</a:t>
                      </a:r>
                      <a:endParaRPr lang="el-G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76.5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0.46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704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SVM</a:t>
                      </a:r>
                      <a:endParaRPr lang="el-G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76.8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5.72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807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KNN</a:t>
                      </a:r>
                      <a:endParaRPr lang="el-G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51.9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0.001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932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Random Forest</a:t>
                      </a:r>
                      <a:endParaRPr lang="el-G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73.1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6.94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895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Decision</a:t>
                      </a:r>
                      <a:r>
                        <a:rPr lang="en-US" baseline="0" dirty="0" smtClean="0"/>
                        <a:t> Tree</a:t>
                      </a:r>
                      <a:endParaRPr lang="el-G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69.2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1.18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31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Naïve</a:t>
                      </a:r>
                      <a:r>
                        <a:rPr lang="en-US" baseline="0" dirty="0" smtClean="0"/>
                        <a:t> Bayes</a:t>
                      </a:r>
                      <a:endParaRPr lang="el-G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37.6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0.26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68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Gradient Boosting</a:t>
                      </a:r>
                      <a:endParaRPr lang="el-GR" dirty="0" smtClean="0"/>
                    </a:p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73.6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8.08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70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066800"/>
          </a:xfrm>
        </p:spPr>
        <p:txBody>
          <a:bodyPr rtlCol="0"/>
          <a:lstStyle/>
          <a:p>
            <a:pPr algn="ctr" rtl="0"/>
            <a:r>
              <a:rPr lang="en-US" dirty="0" smtClean="0"/>
              <a:t>Predictions</a:t>
            </a:r>
            <a:endParaRPr lang="el-GR" dirty="0"/>
          </a:p>
        </p:txBody>
      </p:sp>
      <p:sp>
        <p:nvSpPr>
          <p:cNvPr id="3" name="Σύμβολο κράτησης θέσης κειμένου 2"/>
          <p:cNvSpPr>
            <a:spLocks noGrp="1"/>
          </p:cNvSpPr>
          <p:nvPr>
            <p:ph type="body" idx="1"/>
          </p:nvPr>
        </p:nvSpPr>
        <p:spPr>
          <a:xfrm>
            <a:off x="3198686" y="1615440"/>
            <a:ext cx="4416552" cy="762000"/>
          </a:xfrm>
        </p:spPr>
        <p:txBody>
          <a:bodyPr rtlCol="0"/>
          <a:lstStyle/>
          <a:p>
            <a:pPr algn="ctr" rtl="0"/>
            <a:r>
              <a:rPr lang="en-US" dirty="0" smtClean="0"/>
              <a:t>Word2vec</a:t>
            </a:r>
            <a:endParaRPr lang="el-GR" dirty="0"/>
          </a:p>
        </p:txBody>
      </p:sp>
      <p:graphicFrame>
        <p:nvGraphicFramePr>
          <p:cNvPr id="8" name="Θέση περιεχομένου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78940043"/>
              </p:ext>
            </p:extLst>
          </p:nvPr>
        </p:nvGraphicFramePr>
        <p:xfrm>
          <a:off x="3198812" y="2403566"/>
          <a:ext cx="4416426" cy="4043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2142">
                  <a:extLst>
                    <a:ext uri="{9D8B030D-6E8A-4147-A177-3AD203B41FA5}">
                      <a16:colId xmlns:a16="http://schemas.microsoft.com/office/drawing/2014/main" val="2000877305"/>
                    </a:ext>
                  </a:extLst>
                </a:gridCol>
                <a:gridCol w="1472142">
                  <a:extLst>
                    <a:ext uri="{9D8B030D-6E8A-4147-A177-3AD203B41FA5}">
                      <a16:colId xmlns:a16="http://schemas.microsoft.com/office/drawing/2014/main" val="595818807"/>
                    </a:ext>
                  </a:extLst>
                </a:gridCol>
                <a:gridCol w="1472142">
                  <a:extLst>
                    <a:ext uri="{9D8B030D-6E8A-4147-A177-3AD203B41FA5}">
                      <a16:colId xmlns:a16="http://schemas.microsoft.com/office/drawing/2014/main" val="3776763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Accuracy(%)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Time(sec)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3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 Regression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2.24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02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78.2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27.21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83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KNN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73.4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849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73.7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20.54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022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</a:t>
                      </a:r>
                      <a:r>
                        <a:rPr lang="en-US" baseline="0" dirty="0" smtClean="0"/>
                        <a:t> Tree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63.4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6.53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88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Naïve</a:t>
                      </a:r>
                      <a:r>
                        <a:rPr lang="en-US" baseline="0" dirty="0" smtClean="0"/>
                        <a:t> Bayes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70</a:t>
                      </a:r>
                      <a:endParaRPr lang="el-GR" dirty="0" smtClean="0"/>
                    </a:p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0.064</a:t>
                      </a:r>
                      <a:endParaRPr lang="el-GR" dirty="0" smtClean="0"/>
                    </a:p>
                    <a:p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51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Gradient Boosting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75.9</a:t>
                      </a:r>
                      <a:endParaRPr lang="el-GR" dirty="0" smtClean="0"/>
                    </a:p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l-GR" dirty="0" smtClean="0"/>
                    </a:p>
                    <a:p>
                      <a:r>
                        <a:rPr lang="en-US" dirty="0" smtClean="0"/>
                        <a:t>122.84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83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1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Predictions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012" y="1875503"/>
            <a:ext cx="10315427" cy="422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2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 Text to sentiment attribute using </a:t>
            </a:r>
            <a:r>
              <a:rPr lang="en-US" b="1" dirty="0" err="1"/>
              <a:t>TextBlob</a:t>
            </a:r>
            <a:r>
              <a:rPr lang="en-US" b="1" dirty="0"/>
              <a:t> (entire dataset)</a:t>
            </a:r>
            <a:br>
              <a:rPr lang="en-US" b="1" dirty="0"/>
            </a:b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 smtClean="0"/>
              <a:t>TextBlob</a:t>
            </a:r>
            <a:r>
              <a:rPr lang="en-US" dirty="0" smtClean="0"/>
              <a:t> package </a:t>
            </a:r>
            <a:r>
              <a:rPr lang="en-US" dirty="0"/>
              <a:t>for Python is a convenient way to do a lot of Natural Language Processing (NLP) </a:t>
            </a:r>
            <a:r>
              <a:rPr lang="en-US" dirty="0" smtClean="0"/>
              <a:t>tasks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swap ‘text’ column with ‘sentiment’ column</a:t>
            </a:r>
          </a:p>
          <a:p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2895600"/>
            <a:ext cx="9101138" cy="112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3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en-US" dirty="0" smtClean="0"/>
              <a:t>Predictions – </a:t>
            </a:r>
            <a:br>
              <a:rPr lang="en-US" dirty="0" smtClean="0"/>
            </a:br>
            <a:r>
              <a:rPr lang="en-US" dirty="0" err="1" smtClean="0"/>
              <a:t>textBlob</a:t>
            </a:r>
            <a:endParaRPr lang="el-GR" dirty="0"/>
          </a:p>
        </p:txBody>
      </p:sp>
      <p:sp>
        <p:nvSpPr>
          <p:cNvPr id="3" name="Σύμβολο κράτησης θέσης κειμένου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 smtClean="0"/>
              <a:t>With sentiment</a:t>
            </a:r>
            <a:endParaRPr lang="el-GR" dirty="0"/>
          </a:p>
        </p:txBody>
      </p:sp>
      <p:graphicFrame>
        <p:nvGraphicFramePr>
          <p:cNvPr id="8" name="Θέση περιεχομένου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22244890"/>
              </p:ext>
            </p:extLst>
          </p:nvPr>
        </p:nvGraphicFramePr>
        <p:xfrm>
          <a:off x="1522413" y="2743200"/>
          <a:ext cx="4416426" cy="4043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2142">
                  <a:extLst>
                    <a:ext uri="{9D8B030D-6E8A-4147-A177-3AD203B41FA5}">
                      <a16:colId xmlns:a16="http://schemas.microsoft.com/office/drawing/2014/main" val="2000877305"/>
                    </a:ext>
                  </a:extLst>
                </a:gridCol>
                <a:gridCol w="1472142">
                  <a:extLst>
                    <a:ext uri="{9D8B030D-6E8A-4147-A177-3AD203B41FA5}">
                      <a16:colId xmlns:a16="http://schemas.microsoft.com/office/drawing/2014/main" val="595818807"/>
                    </a:ext>
                  </a:extLst>
                </a:gridCol>
                <a:gridCol w="1472142">
                  <a:extLst>
                    <a:ext uri="{9D8B030D-6E8A-4147-A177-3AD203B41FA5}">
                      <a16:colId xmlns:a16="http://schemas.microsoft.com/office/drawing/2014/main" val="3776763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Accuracy(%)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Time(sec)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3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 Regression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76.3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0.73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02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37.8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83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KNN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85.7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849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88.9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0.42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022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</a:t>
                      </a:r>
                      <a:r>
                        <a:rPr lang="en-US" baseline="0" dirty="0" smtClean="0"/>
                        <a:t> Tree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88.9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88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Naïve</a:t>
                      </a:r>
                      <a:r>
                        <a:rPr lang="en-US" baseline="0" dirty="0" smtClean="0"/>
                        <a:t> Bayes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88</a:t>
                      </a:r>
                      <a:endParaRPr lang="el-GR" dirty="0" smtClean="0"/>
                    </a:p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0.008</a:t>
                      </a:r>
                      <a:endParaRPr lang="el-GR" dirty="0" smtClean="0"/>
                    </a:p>
                    <a:p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51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Gradient Boosting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89.8</a:t>
                      </a:r>
                      <a:endParaRPr lang="el-GR" dirty="0" smtClean="0"/>
                    </a:p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2.9</a:t>
                      </a:r>
                      <a:endParaRPr lang="el-GR" dirty="0" smtClean="0"/>
                    </a:p>
                    <a:p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83043"/>
                  </a:ext>
                </a:extLst>
              </a:tr>
            </a:tbl>
          </a:graphicData>
        </a:graphic>
      </p:graphicFrame>
      <p:sp>
        <p:nvSpPr>
          <p:cNvPr id="5" name="Σύμβολο κράτησης θέσης κειμένου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en-US" dirty="0" smtClean="0"/>
              <a:t>Without sentiment</a:t>
            </a:r>
            <a:endParaRPr lang="el-GR" dirty="0"/>
          </a:p>
        </p:txBody>
      </p:sp>
      <p:graphicFrame>
        <p:nvGraphicFramePr>
          <p:cNvPr id="10" name="Θέση περιεχομένου 9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261652694"/>
              </p:ext>
            </p:extLst>
          </p:nvPr>
        </p:nvGraphicFramePr>
        <p:xfrm>
          <a:off x="6249987" y="2738120"/>
          <a:ext cx="4416426" cy="4048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2142">
                  <a:extLst>
                    <a:ext uri="{9D8B030D-6E8A-4147-A177-3AD203B41FA5}">
                      <a16:colId xmlns:a16="http://schemas.microsoft.com/office/drawing/2014/main" val="994698296"/>
                    </a:ext>
                  </a:extLst>
                </a:gridCol>
                <a:gridCol w="1472142">
                  <a:extLst>
                    <a:ext uri="{9D8B030D-6E8A-4147-A177-3AD203B41FA5}">
                      <a16:colId xmlns:a16="http://schemas.microsoft.com/office/drawing/2014/main" val="3667107015"/>
                    </a:ext>
                  </a:extLst>
                </a:gridCol>
                <a:gridCol w="1472142">
                  <a:extLst>
                    <a:ext uri="{9D8B030D-6E8A-4147-A177-3AD203B41FA5}">
                      <a16:colId xmlns:a16="http://schemas.microsoft.com/office/drawing/2014/main" val="2992983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Accuracy(%)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Time(sec)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1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Logistic Regression</a:t>
                      </a:r>
                      <a:endParaRPr lang="el-G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84.2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0.26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704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SVM</a:t>
                      </a:r>
                      <a:endParaRPr lang="el-G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84.2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807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KNN</a:t>
                      </a:r>
                      <a:endParaRPr lang="el-G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83.4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0.14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932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Random Forest</a:t>
                      </a:r>
                      <a:endParaRPr lang="el-G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83.4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895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Decision</a:t>
                      </a:r>
                      <a:r>
                        <a:rPr lang="en-US" baseline="0" dirty="0" smtClean="0"/>
                        <a:t> Tree</a:t>
                      </a:r>
                      <a:endParaRPr lang="el-G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31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Naïve</a:t>
                      </a:r>
                      <a:r>
                        <a:rPr lang="en-US" baseline="0" dirty="0" smtClean="0"/>
                        <a:t> Bayes</a:t>
                      </a:r>
                      <a:endParaRPr lang="el-G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82.9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0.006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68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Gradient Boosting</a:t>
                      </a:r>
                      <a:endParaRPr lang="el-GR" dirty="0" smtClean="0"/>
                    </a:p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83.2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2.18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70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05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Visualization – </a:t>
            </a:r>
            <a:br>
              <a:rPr lang="en-US" dirty="0" smtClean="0"/>
            </a:br>
            <a:r>
              <a:rPr lang="en-US" dirty="0" err="1" smtClean="0"/>
              <a:t>textBlob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038" y="2286000"/>
            <a:ext cx="90487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problem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Airline companies don’t have a lot of feedback considering the credibility of their services.</a:t>
            </a:r>
          </a:p>
          <a:p>
            <a:r>
              <a:rPr lang="en-US" dirty="0" smtClean="0"/>
              <a:t>Twitter is a major source of information</a:t>
            </a:r>
          </a:p>
          <a:p>
            <a:pPr lvl="1"/>
            <a:r>
              <a:rPr lang="en-US" dirty="0" smtClean="0"/>
              <a:t>However, text format needs process in order to be useful</a:t>
            </a:r>
          </a:p>
          <a:p>
            <a:pPr marL="0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1391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Neural Networks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More… complicated and time consuming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Used the entire dataset except:</a:t>
            </a:r>
          </a:p>
          <a:p>
            <a:pPr lvl="1"/>
            <a:r>
              <a:rPr lang="en-US" dirty="0" smtClean="0"/>
              <a:t>In LSTM network, we used only the ‘text’ column as input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6428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Sentiment Analysis with </a:t>
            </a:r>
            <a:r>
              <a:rPr lang="en-US" b="1" dirty="0" err="1"/>
              <a:t>Keras</a:t>
            </a:r>
            <a:r>
              <a:rPr lang="en-US" b="1" dirty="0"/>
              <a:t> (Neural Networks)</a:t>
            </a:r>
            <a:br>
              <a:rPr lang="en-US" b="1" dirty="0"/>
            </a:b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Keras</a:t>
            </a:r>
            <a:r>
              <a:rPr lang="en-US" dirty="0" smtClean="0"/>
              <a:t> with </a:t>
            </a:r>
            <a:r>
              <a:rPr lang="en-US" dirty="0" err="1" smtClean="0"/>
              <a:t>Tensorflow</a:t>
            </a:r>
            <a:r>
              <a:rPr lang="en-US" dirty="0" smtClean="0"/>
              <a:t> backend models created and trained:</a:t>
            </a:r>
          </a:p>
          <a:p>
            <a:r>
              <a:rPr lang="en-US" dirty="0" smtClean="0"/>
              <a:t>Simple </a:t>
            </a:r>
            <a:r>
              <a:rPr lang="en-US" dirty="0" err="1" smtClean="0"/>
              <a:t>Keras</a:t>
            </a:r>
            <a:r>
              <a:rPr lang="en-US" dirty="0" smtClean="0"/>
              <a:t> Classifier</a:t>
            </a:r>
          </a:p>
          <a:p>
            <a:pPr lvl="1"/>
            <a:r>
              <a:rPr lang="en-US" dirty="0" smtClean="0"/>
              <a:t>Split train</a:t>
            </a:r>
          </a:p>
          <a:p>
            <a:pPr lvl="1"/>
            <a:r>
              <a:rPr lang="en-US" dirty="0" smtClean="0"/>
              <a:t>10-folds evaluation</a:t>
            </a:r>
          </a:p>
          <a:p>
            <a:r>
              <a:rPr lang="en-US" dirty="0" smtClean="0"/>
              <a:t>Convolutional NN</a:t>
            </a:r>
          </a:p>
          <a:p>
            <a:r>
              <a:rPr lang="en-US" dirty="0"/>
              <a:t>Simple NN with embedding </a:t>
            </a:r>
            <a:r>
              <a:rPr lang="en-US" dirty="0" smtClean="0"/>
              <a:t>layer</a:t>
            </a:r>
          </a:p>
          <a:p>
            <a:r>
              <a:rPr lang="en-US" dirty="0" smtClean="0"/>
              <a:t>Simple NN with 2 hidden layers – GRID search</a:t>
            </a:r>
          </a:p>
          <a:p>
            <a:r>
              <a:rPr lang="en-US" dirty="0" smtClean="0"/>
              <a:t>LSTM only for negative/positive sentiment</a:t>
            </a:r>
            <a:endParaRPr lang="en-US" dirty="0"/>
          </a:p>
          <a:p>
            <a:endParaRPr lang="en-US" dirty="0" smtClean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3075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Simple </a:t>
            </a:r>
            <a:r>
              <a:rPr lang="en-US" dirty="0" err="1" smtClean="0"/>
              <a:t>Keras</a:t>
            </a:r>
            <a:r>
              <a:rPr lang="en-US" dirty="0" smtClean="0"/>
              <a:t> </a:t>
            </a:r>
            <a:r>
              <a:rPr lang="en-US" dirty="0" err="1" smtClean="0"/>
              <a:t>classifer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522413" y="2971800"/>
            <a:ext cx="9134391" cy="3200400"/>
          </a:xfrm>
        </p:spPr>
        <p:txBody>
          <a:bodyPr/>
          <a:lstStyle/>
          <a:p>
            <a:r>
              <a:rPr lang="en-US" dirty="0" smtClean="0"/>
              <a:t>10 epochs</a:t>
            </a:r>
          </a:p>
          <a:p>
            <a:endParaRPr lang="en-US" dirty="0"/>
          </a:p>
          <a:p>
            <a:r>
              <a:rPr lang="en-US" dirty="0" smtClean="0"/>
              <a:t>10-folds evaluation: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l-GR" dirty="0"/>
          </a:p>
        </p:txBody>
      </p:sp>
      <p:pic>
        <p:nvPicPr>
          <p:cNvPr id="6" name="Εικόνα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828800"/>
            <a:ext cx="6781800" cy="990600"/>
          </a:xfrm>
          <a:prstGeom prst="rect">
            <a:avLst/>
          </a:prstGeom>
        </p:spPr>
      </p:pic>
      <p:pic>
        <p:nvPicPr>
          <p:cNvPr id="7" name="Εικόνα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812" y="4648200"/>
            <a:ext cx="32861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2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370012" y="1066800"/>
            <a:ext cx="9286791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Train/Test split (67-33) with multiple optimizers:</a:t>
            </a:r>
          </a:p>
          <a:p>
            <a:pPr lvl="1"/>
            <a:r>
              <a:rPr lang="en-US" dirty="0" smtClean="0"/>
              <a:t>Adam: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SGD: 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RMSprop</a:t>
            </a:r>
            <a:r>
              <a:rPr lang="en-US" dirty="0" smtClean="0"/>
              <a:t>: 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Adagrad</a:t>
            </a:r>
            <a:r>
              <a:rPr lang="en-US" dirty="0" smtClean="0"/>
              <a:t>: 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Nadam</a:t>
            </a:r>
            <a:r>
              <a:rPr lang="en-US" dirty="0" smtClean="0"/>
              <a:t>: </a:t>
            </a:r>
          </a:p>
          <a:p>
            <a:pPr lvl="1"/>
            <a:endParaRPr lang="en-US" dirty="0"/>
          </a:p>
          <a:p>
            <a:pPr marL="231775" lvl="1" indent="0">
              <a:buNone/>
            </a:pPr>
            <a:r>
              <a:rPr lang="en-US" dirty="0" smtClean="0"/>
              <a:t>Just changing the optimizer, isn’t enough. One must play with its parameters to maximize accuracy</a:t>
            </a:r>
          </a:p>
          <a:p>
            <a:pPr lvl="2"/>
            <a:endParaRPr lang="en-US" dirty="0" smtClean="0"/>
          </a:p>
          <a:p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12" y="1676400"/>
            <a:ext cx="2028825" cy="390525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12" y="2500312"/>
            <a:ext cx="1028700" cy="352425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212" y="3370354"/>
            <a:ext cx="1104900" cy="438150"/>
          </a:xfrm>
          <a:prstGeom prst="rect">
            <a:avLst/>
          </a:prstGeom>
        </p:spPr>
      </p:pic>
      <p:pic>
        <p:nvPicPr>
          <p:cNvPr id="7" name="Εικόνα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012" y="4295436"/>
            <a:ext cx="1076325" cy="390525"/>
          </a:xfrm>
          <a:prstGeom prst="rect">
            <a:avLst/>
          </a:prstGeom>
        </p:spPr>
      </p:pic>
      <p:pic>
        <p:nvPicPr>
          <p:cNvPr id="8" name="Εικόνα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049" y="5100468"/>
            <a:ext cx="12382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2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Simple NN with 2 hidden layers – GRID search</a:t>
            </a:r>
            <a:br>
              <a:rPr lang="en-US" dirty="0"/>
            </a:b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</a:t>
            </a:r>
            <a:r>
              <a:rPr lang="en-US" dirty="0" err="1" smtClean="0"/>
              <a:t>textBlob</a:t>
            </a:r>
            <a:r>
              <a:rPr lang="en-US" dirty="0" smtClean="0"/>
              <a:t> for ‘sentiment’ extraction</a:t>
            </a:r>
          </a:p>
          <a:p>
            <a:r>
              <a:rPr lang="en-US" dirty="0" smtClean="0"/>
              <a:t>Swapped ‘text’ with the new ‘sentiment’ column</a:t>
            </a:r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12" y="3048000"/>
            <a:ext cx="68770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7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522412" y="154187"/>
            <a:ext cx="9144001" cy="685800"/>
          </a:xfrm>
        </p:spPr>
        <p:txBody>
          <a:bodyPr/>
          <a:lstStyle/>
          <a:p>
            <a:pPr algn="ctr"/>
            <a:r>
              <a:rPr lang="en-US" dirty="0" smtClean="0"/>
              <a:t>GRID results visualization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2" y="1785257"/>
            <a:ext cx="4495800" cy="4587086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12" y="1785257"/>
            <a:ext cx="4534960" cy="4587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7712" y="758624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 : learning rate	</a:t>
            </a:r>
            <a:r>
              <a:rPr lang="el-GR" dirty="0" smtClean="0"/>
              <a:t>λ : </a:t>
            </a:r>
            <a:r>
              <a:rPr lang="es-AR" dirty="0" smtClean="0"/>
              <a:t>regularization term</a:t>
            </a:r>
          </a:p>
          <a:p>
            <a:pPr algn="ctr"/>
            <a:r>
              <a:rPr lang="en-US" dirty="0" smtClean="0"/>
              <a:t>0 = 10^(-5) ~ 6 = 10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231418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Tokenization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The following NNs use Embedding Layer, which requires a specific </a:t>
            </a:r>
            <a:r>
              <a:rPr lang="es-AR" dirty="0" smtClean="0"/>
              <a:t>input format.</a:t>
            </a:r>
          </a:p>
          <a:p>
            <a:pPr marL="0" indent="0">
              <a:buNone/>
            </a:pPr>
            <a:endParaRPr lang="es-AR" dirty="0" smtClean="0"/>
          </a:p>
          <a:p>
            <a:pPr marL="0" indent="0">
              <a:buNone/>
            </a:pPr>
            <a:r>
              <a:rPr lang="es-AR" dirty="0" smtClean="0"/>
              <a:t>Our tokenization process is based on TF-IDF embedding method and creates that specific format.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 smtClean="0"/>
              <a:t>Every text is represented by a vector now.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 smtClean="0"/>
              <a:t>Sequence padding to make each vector of same size (fill with zeros) </a:t>
            </a:r>
          </a:p>
        </p:txBody>
      </p:sp>
    </p:spTree>
    <p:extLst>
      <p:ext uri="{BB962C8B-B14F-4D97-AF65-F5344CB8AC3E}">
        <p14:creationId xmlns:p14="http://schemas.microsoft.com/office/powerpoint/2010/main" val="5692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/>
          <a:lstStyle/>
          <a:p>
            <a:pPr algn="ctr"/>
            <a:r>
              <a:rPr lang="en-US" dirty="0"/>
              <a:t>Simple NN with embedding layer</a:t>
            </a:r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2" y="1524000"/>
            <a:ext cx="4648200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7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1447800"/>
            <a:ext cx="7953375" cy="5162550"/>
          </a:xfrm>
          <a:prstGeom prst="rect">
            <a:avLst/>
          </a:prstGeom>
        </p:spPr>
      </p:pic>
      <p:sp>
        <p:nvSpPr>
          <p:cNvPr id="3" name="Τίτλος 1"/>
          <p:cNvSpPr txBox="1">
            <a:spLocks/>
          </p:cNvSpPr>
          <p:nvPr/>
        </p:nvSpPr>
        <p:spPr>
          <a:xfrm>
            <a:off x="1522413" y="381000"/>
            <a:ext cx="7619999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Simple NN with embedding layer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6357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CNN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093" y="1905000"/>
            <a:ext cx="528911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9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Goal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information from tweets and other attributes</a:t>
            </a:r>
          </a:p>
          <a:p>
            <a:r>
              <a:rPr lang="en-US" dirty="0" smtClean="0"/>
              <a:t>Provide insight about the quality of the airline’s services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8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12" y="1251243"/>
            <a:ext cx="7196137" cy="5273381"/>
          </a:xfrm>
          <a:prstGeom prst="rect">
            <a:avLst/>
          </a:prstGeom>
        </p:spPr>
      </p:pic>
      <p:sp>
        <p:nvSpPr>
          <p:cNvPr id="3" name="Τίτλος 1"/>
          <p:cNvSpPr txBox="1">
            <a:spLocks/>
          </p:cNvSpPr>
          <p:nvPr/>
        </p:nvSpPr>
        <p:spPr>
          <a:xfrm>
            <a:off x="1522413" y="381000"/>
            <a:ext cx="8458199" cy="609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CNN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4677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LSTM only for negative/positive sentiment</a:t>
            </a:r>
            <a:br>
              <a:rPr lang="en-US" dirty="0"/>
            </a:b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024" y="4343400"/>
            <a:ext cx="5932714" cy="1905000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2" y="1600200"/>
            <a:ext cx="9121722" cy="236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0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330" y="2651641"/>
            <a:ext cx="5561590" cy="847725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12" y="4572000"/>
            <a:ext cx="4657725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2025330" y="3733800"/>
            <a:ext cx="483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on positive/negative </a:t>
            </a:r>
            <a:r>
              <a:rPr lang="en-US" dirty="0" err="1" smtClean="0"/>
              <a:t>seperately</a:t>
            </a:r>
            <a:r>
              <a:rPr lang="en-US" dirty="0" smtClean="0"/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2023742" y="1930658"/>
            <a:ext cx="483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Results:</a:t>
            </a:r>
          </a:p>
        </p:txBody>
      </p:sp>
      <p:sp>
        <p:nvSpPr>
          <p:cNvPr id="6" name="Τίτλος 1"/>
          <p:cNvSpPr txBox="1">
            <a:spLocks/>
          </p:cNvSpPr>
          <p:nvPr/>
        </p:nvSpPr>
        <p:spPr>
          <a:xfrm>
            <a:off x="1522413" y="381000"/>
            <a:ext cx="9144001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LSTM only for negative/positive sentiment</a:t>
            </a:r>
          </a:p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8001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Comparison of NNs’ accuracy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5812" y="2286000"/>
            <a:ext cx="76866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5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6864" y="1905000"/>
            <a:ext cx="6745573" cy="4114800"/>
          </a:xfrm>
          <a:prstGeom prst="rect">
            <a:avLst/>
          </a:prstGeom>
        </p:spPr>
      </p:pic>
      <p:sp>
        <p:nvSpPr>
          <p:cNvPr id="4" name="Τίτλος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pPr algn="ctr"/>
            <a:r>
              <a:rPr lang="en-US" dirty="0" smtClean="0"/>
              <a:t>Comparison of NNs’ execution times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90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pPr algn="ctr"/>
            <a:r>
              <a:rPr lang="en-US" dirty="0" smtClean="0"/>
              <a:t>Conclusions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522413" y="990601"/>
            <a:ext cx="9134391" cy="53340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Best accuracy:</a:t>
            </a:r>
          </a:p>
          <a:p>
            <a:pPr lvl="1"/>
            <a:r>
              <a:rPr lang="en-US" dirty="0" smtClean="0"/>
              <a:t>Classic ML algorithms: Gradient Boosting on entire dataset with </a:t>
            </a:r>
            <a:r>
              <a:rPr lang="en-US" dirty="0" err="1" smtClean="0"/>
              <a:t>textBlob</a:t>
            </a:r>
            <a:r>
              <a:rPr lang="en-US" dirty="0" smtClean="0"/>
              <a:t> – 89.8%</a:t>
            </a:r>
          </a:p>
          <a:p>
            <a:pPr lvl="1"/>
            <a:r>
              <a:rPr lang="en-US" dirty="0" smtClean="0"/>
              <a:t>NNs:</a:t>
            </a:r>
          </a:p>
          <a:p>
            <a:pPr lvl="2"/>
            <a:r>
              <a:rPr lang="en-US" dirty="0" smtClean="0"/>
              <a:t> LSTM – 90% (no neutral class)</a:t>
            </a:r>
          </a:p>
          <a:p>
            <a:pPr lvl="2"/>
            <a:r>
              <a:rPr lang="en-US" dirty="0" smtClean="0"/>
              <a:t>simple </a:t>
            </a:r>
            <a:r>
              <a:rPr lang="en-US" dirty="0" err="1" smtClean="0"/>
              <a:t>Keras</a:t>
            </a:r>
            <a:r>
              <a:rPr lang="en-US" dirty="0" smtClean="0"/>
              <a:t> classifier – 90.02%</a:t>
            </a:r>
          </a:p>
          <a:p>
            <a:pPr lvl="2"/>
            <a:r>
              <a:rPr lang="en-US" dirty="0" smtClean="0"/>
              <a:t>GRID search also achieved 90% with several different combinations of n,</a:t>
            </a:r>
            <a:r>
              <a:rPr lang="el-GR" dirty="0" smtClean="0"/>
              <a:t>λ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NLP </a:t>
            </a:r>
            <a:r>
              <a:rPr lang="en-US" dirty="0"/>
              <a:t>is a very important </a:t>
            </a:r>
            <a:r>
              <a:rPr lang="en-US" dirty="0" smtClean="0"/>
              <a:t>process</a:t>
            </a:r>
          </a:p>
          <a:p>
            <a:endParaRPr lang="en-US" dirty="0"/>
          </a:p>
          <a:p>
            <a:r>
              <a:rPr lang="en-US" dirty="0" smtClean="0"/>
              <a:t>When a dataset’s labeling is not balanced (0’s much more than 1’s </a:t>
            </a:r>
            <a:r>
              <a:rPr lang="en-US" dirty="0" err="1" smtClean="0"/>
              <a:t>etc</a:t>
            </a:r>
            <a:r>
              <a:rPr lang="en-US" dirty="0" smtClean="0"/>
              <a:t>) we will observe better accuracy on the favored class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Neural Networks seem to work better on sentiment prediction, but are way more costly </a:t>
            </a:r>
            <a:endParaRPr lang="en-US" dirty="0"/>
          </a:p>
          <a:p>
            <a:r>
              <a:rPr lang="en-US" dirty="0" smtClean="0"/>
              <a:t>We must be very careful to avoid overfitting, especially in CNNs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6178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/>
          <a:lstStyle/>
          <a:p>
            <a:pPr algn="ctr"/>
            <a:r>
              <a:rPr lang="en-US" dirty="0" smtClean="0"/>
              <a:t>Conclusions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522413" y="1371601"/>
            <a:ext cx="9134391" cy="4648200"/>
          </a:xfrm>
        </p:spPr>
        <p:txBody>
          <a:bodyPr/>
          <a:lstStyle/>
          <a:p>
            <a:r>
              <a:rPr lang="en-US" dirty="0" smtClean="0"/>
              <a:t>General accuracy is not always enough. A company might be more interested in categorizing the negative sentiment class.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we downloaded live data from twitter, it would be an interesting unsupervised clustering problem</a:t>
            </a:r>
          </a:p>
          <a:p>
            <a:pPr marL="0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1146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goals</a:t>
            </a:r>
            <a:endParaRPr lang="el-G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 familiar with Natural Language Processing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Practice classic  machine learning techniques learned during the semester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Experiment on Neural Networks</a:t>
            </a:r>
          </a:p>
          <a:p>
            <a:pPr marL="0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1717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Dataset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Downloaded dataset from </a:t>
            </a:r>
            <a:r>
              <a:rPr lang="en-US" dirty="0" err="1" smtClean="0"/>
              <a:t>Kaggle</a:t>
            </a:r>
            <a:r>
              <a:rPr lang="en-US" dirty="0" smtClean="0"/>
              <a:t> competition</a:t>
            </a:r>
          </a:p>
          <a:p>
            <a:r>
              <a:rPr lang="en-US" dirty="0" smtClean="0"/>
              <a:t>Attributes: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Especially interested on ‘text’ attribute</a:t>
            </a:r>
          </a:p>
          <a:p>
            <a:pPr lvl="1"/>
            <a:endParaRPr lang="el-GR" dirty="0"/>
          </a:p>
        </p:txBody>
      </p:sp>
      <p:pic>
        <p:nvPicPr>
          <p:cNvPr id="6" name="Εικόνα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12" y="2590800"/>
            <a:ext cx="29432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7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Preprocessing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Drop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seless variables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Drop columns with high correlation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values ( replace Nan values with column’s average 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categorical variables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 One-Hot encoding 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285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293813" y="76200"/>
            <a:ext cx="9247758" cy="9839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Analysis</a:t>
            </a:r>
            <a:r>
              <a:rPr lang="el-GR" dirty="0" smtClean="0"/>
              <a:t> (1) 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>Sentiment Percentages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l-GR" dirty="0"/>
          </a:p>
        </p:txBody>
      </p:sp>
      <p:pic>
        <p:nvPicPr>
          <p:cNvPr id="7" name="Εικόνα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902" y="1254188"/>
            <a:ext cx="4319579" cy="541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3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293813" y="76200"/>
            <a:ext cx="9247758" cy="9839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Analysis</a:t>
            </a:r>
            <a:r>
              <a:rPr lang="el-GR" dirty="0" smtClean="0"/>
              <a:t> (</a:t>
            </a:r>
            <a:r>
              <a:rPr lang="es-AR" dirty="0" smtClean="0"/>
              <a:t>2</a:t>
            </a:r>
            <a:r>
              <a:rPr lang="el-GR" dirty="0" smtClean="0"/>
              <a:t>) 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>Negative reviews on each company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l-GR" dirty="0"/>
          </a:p>
        </p:txBody>
      </p:sp>
      <p:pic>
        <p:nvPicPr>
          <p:cNvPr id="3" name="Εικόνα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7" y="1371600"/>
            <a:ext cx="3839730" cy="3028950"/>
          </a:xfrm>
          <a:prstGeom prst="rect">
            <a:avLst/>
          </a:prstGeom>
        </p:spPr>
      </p:pic>
      <p:pic>
        <p:nvPicPr>
          <p:cNvPr id="4" name="Εικόνα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247" y="2895600"/>
            <a:ext cx="3948890" cy="3314700"/>
          </a:xfrm>
          <a:prstGeom prst="rect">
            <a:avLst/>
          </a:prstGeom>
        </p:spPr>
      </p:pic>
      <p:pic>
        <p:nvPicPr>
          <p:cNvPr id="7" name="Εικόνα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951" y="1371600"/>
            <a:ext cx="4082922" cy="339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8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Ψηφιακό μπλε τούνελ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80_TF02895261_TF02895261" id="{9AC09354-8CEC-4CCB-8B14-7D3D61CDE7E0}" vid="{4DFAADB3-3FBF-4169-B76B-2D492E85FC6C}"/>
    </a:ext>
  </a:extLst>
</a:theme>
</file>

<file path=ppt/theme/theme2.xml><?xml version="1.0" encoding="utf-8"?>
<a:theme xmlns:a="http://schemas.openxmlformats.org/drawingml/2006/main" name="Θέμα του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Θέμα του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www.w3.org/XML/1998/namespace"/>
    <ds:schemaRef ds:uri="4873beb7-5857-4685-be1f-d57550cc96cc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Επαγγελματική παρουσίαση ψηφιακής μπλε σήραγγας (ευρεία οθόνη)</Template>
  <TotalTime>0</TotalTime>
  <Words>934</Words>
  <Application>Microsoft Office PowerPoint</Application>
  <PresentationFormat>Προσαρμογή</PresentationFormat>
  <Paragraphs>296</Paragraphs>
  <Slides>46</Slides>
  <Notes>5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46</vt:i4>
      </vt:variant>
    </vt:vector>
  </HeadingPairs>
  <TitlesOfParts>
    <vt:vector size="50" baseType="lpstr">
      <vt:lpstr>Arial</vt:lpstr>
      <vt:lpstr>Corbel</vt:lpstr>
      <vt:lpstr>Times New Roman</vt:lpstr>
      <vt:lpstr>Ψηφιακό μπλε τούνελ 16x9</vt:lpstr>
      <vt:lpstr>Sentiment Analysis and Predictions on Twitter Reviews</vt:lpstr>
      <vt:lpstr>Chapters</vt:lpstr>
      <vt:lpstr>The problem</vt:lpstr>
      <vt:lpstr>Goal</vt:lpstr>
      <vt:lpstr>Team goals</vt:lpstr>
      <vt:lpstr>Dataset</vt:lpstr>
      <vt:lpstr>Preprocessing</vt:lpstr>
      <vt:lpstr>Analysis (1)  Sentiment Percentages</vt:lpstr>
      <vt:lpstr>Analysis (2)  Negative reviews on each company</vt:lpstr>
      <vt:lpstr>Παρουσίαση του PowerPoint</vt:lpstr>
      <vt:lpstr>Analysis (3)  Negative reviews on each company</vt:lpstr>
      <vt:lpstr>Analysis (4)  Negative reasons</vt:lpstr>
      <vt:lpstr>Analysis (5)  Maping tweets on world map</vt:lpstr>
      <vt:lpstr>Natural Language Processing</vt:lpstr>
      <vt:lpstr>Natural Language Processing (1)</vt:lpstr>
      <vt:lpstr>WordCloud All Sentiments</vt:lpstr>
      <vt:lpstr>WordCloud Positive Sentiment</vt:lpstr>
      <vt:lpstr>WordCloud Negative Sentiment</vt:lpstr>
      <vt:lpstr>Understanding the impact of Hashtags on tweets sentiment </vt:lpstr>
      <vt:lpstr>Understanding the impact of Hashtags on tweets sentiment </vt:lpstr>
      <vt:lpstr>Understanding the impact of Hashtags on tweets sentiment </vt:lpstr>
      <vt:lpstr>Word Embeddings </vt:lpstr>
      <vt:lpstr>Apply Classic Machine Learning Algorithms</vt:lpstr>
      <vt:lpstr>Predictions</vt:lpstr>
      <vt:lpstr>Predictions</vt:lpstr>
      <vt:lpstr>Predictions</vt:lpstr>
      <vt:lpstr> Text to sentiment attribute using TextBlob (entire dataset) </vt:lpstr>
      <vt:lpstr>Predictions –  textBlob</vt:lpstr>
      <vt:lpstr>Visualization –  textBlob</vt:lpstr>
      <vt:lpstr>Neural Networks</vt:lpstr>
      <vt:lpstr>Sentiment Analysis with Keras (Neural Networks) </vt:lpstr>
      <vt:lpstr>Simple Keras classifer</vt:lpstr>
      <vt:lpstr>Παρουσίαση του PowerPoint</vt:lpstr>
      <vt:lpstr>Simple NN with 2 hidden layers – GRID search </vt:lpstr>
      <vt:lpstr>GRID results visualization</vt:lpstr>
      <vt:lpstr>Tokenization</vt:lpstr>
      <vt:lpstr>Simple NN with embedding layer</vt:lpstr>
      <vt:lpstr>Παρουσίαση του PowerPoint</vt:lpstr>
      <vt:lpstr>CNN</vt:lpstr>
      <vt:lpstr>Παρουσίαση του PowerPoint</vt:lpstr>
      <vt:lpstr>LSTM only for negative/positive sentiment </vt:lpstr>
      <vt:lpstr>Παρουσίαση του PowerPoint</vt:lpstr>
      <vt:lpstr>Comparison of NNs’ accuracy</vt:lpstr>
      <vt:lpstr>Comparison of NNs’ execution times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2019-05-20T18:17:12Z</dcterms:created>
  <dcterms:modified xsi:type="dcterms:W3CDTF">2019-05-20T22:21:58Z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